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17"/>
  </p:notesMasterIdLst>
  <p:sldIdLst>
    <p:sldId id="256" r:id="rId2"/>
    <p:sldId id="258" r:id="rId3"/>
    <p:sldId id="259" r:id="rId4"/>
    <p:sldId id="264" r:id="rId5"/>
    <p:sldId id="260" r:id="rId6"/>
    <p:sldId id="263" r:id="rId7"/>
    <p:sldId id="270" r:id="rId8"/>
    <p:sldId id="271" r:id="rId9"/>
    <p:sldId id="262" r:id="rId10"/>
    <p:sldId id="266" r:id="rId11"/>
    <p:sldId id="267" r:id="rId12"/>
    <p:sldId id="273" r:id="rId13"/>
    <p:sldId id="268" r:id="rId14"/>
    <p:sldId id="269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3" autoAdjust="0"/>
    <p:restoredTop sz="94660"/>
  </p:normalViewPr>
  <p:slideViewPr>
    <p:cSldViewPr snapToGrid="0">
      <p:cViewPr varScale="1">
        <p:scale>
          <a:sx n="94" d="100"/>
          <a:sy n="94" d="100"/>
        </p:scale>
        <p:origin x="3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9725D-D772-4B4A-96BD-063C4AB9AC08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47308-6B39-46A8-851B-606F1B3EB4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54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Garden was little more than a long row of plants and a bait 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30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pix. Opening of FSP Garden and my own huge success; led me to think this was “normal” for Starr County! Who wouldn’t be excited and captivated by this show?!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37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Garden then  probably short L. Enjoyment of gardening and frustration of caterpillars disappearing when trying to observe them motivated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31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Compare to this year -- barren!?!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68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freeze that winter may have destroyed colony?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5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August-September: 2 strong flights of Gold-Spotted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41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 be established! Female Vesta dorsal very hard to distinguish from MXC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247308-6B39-46A8-851B-606F1B3EB4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173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23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3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4919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84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607081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728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97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2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19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87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4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8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0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21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037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64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04"/>
            <a:ext cx="1952272" cy="6853049"/>
            <a:chOff x="6627813" y="195650"/>
            <a:chExt cx="1952625" cy="5678101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65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41184-EC06-4FDB-B27B-EFEDDFD9F365}" type="datetimeFigureOut">
              <a:rPr lang="en-US" smtClean="0"/>
              <a:t>10/31/2025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7481359-4895-451F-9409-CCC9757D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8395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FC413D5-FAC2-4311-8185-3C2D859F6F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3479FC8-450F-4043-8DD3-17053C516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1026210"/>
            <a:ext cx="3420533" cy="2553013"/>
          </a:xfrm>
          <a:solidFill>
            <a:schemeClr val="accent6">
              <a:lumMod val="75000"/>
              <a:alpha val="6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/>
              <a:t>An RGV Butterfly </a:t>
            </a:r>
          </a:p>
          <a:p>
            <a:r>
              <a:rPr lang="en-US" sz="3200" dirty="0"/>
              <a:t>Journey</a:t>
            </a:r>
          </a:p>
          <a:p>
            <a:endParaRPr lang="en-US" sz="1800" dirty="0"/>
          </a:p>
          <a:p>
            <a:br>
              <a:rPr lang="en-US" sz="1800" dirty="0"/>
            </a:br>
            <a:r>
              <a:rPr lang="en-US" sz="1800" dirty="0"/>
              <a:t>Berry Nall</a:t>
            </a:r>
            <a:br>
              <a:rPr lang="en-US" sz="1800" dirty="0"/>
            </a:br>
            <a:r>
              <a:rPr lang="en-US" sz="1800" dirty="0"/>
              <a:t>Texas Butterfly Festival  2025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0D8B41-4FF8-4B3A-BC0C-3E9728BDA7E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04986"/>
            <a:ext cx="2472267" cy="25530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EAA98AD-8863-4AF3-8279-BAE5A77BAC5D}"/>
              </a:ext>
            </a:extLst>
          </p:cNvPr>
          <p:cNvSpPr txBox="1"/>
          <p:nvPr/>
        </p:nvSpPr>
        <p:spPr>
          <a:xfrm>
            <a:off x="2472267" y="6488667"/>
            <a:ext cx="483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Well-read Female Silver Emperor  11-17-07</a:t>
            </a:r>
          </a:p>
        </p:txBody>
      </p:sp>
    </p:spTree>
    <p:extLst>
      <p:ext uri="{BB962C8B-B14F-4D97-AF65-F5344CB8AC3E}">
        <p14:creationId xmlns:p14="http://schemas.microsoft.com/office/powerpoint/2010/main" val="1659151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7D30-556F-47D7-95B9-FBA0DEBE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6266" y="330599"/>
            <a:ext cx="6589199" cy="128089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will appear this year?: you </a:t>
            </a:r>
            <a:r>
              <a:rPr lang="en-US" i="1" dirty="0"/>
              <a:t>never</a:t>
            </a:r>
            <a:r>
              <a:rPr lang="en-US" dirty="0"/>
              <a:t> know about butterflies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88B2-7888-4FB2-86A4-4A9920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3480" y="1611489"/>
            <a:ext cx="6591985" cy="598311"/>
          </a:xfrm>
        </p:spPr>
        <p:txBody>
          <a:bodyPr/>
          <a:lstStyle/>
          <a:p>
            <a:r>
              <a:rPr lang="en-US" dirty="0"/>
              <a:t>Rain key: both amount and timing affect populations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FD3BF9-4566-4AB9-A1C2-31AF8CD18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266" y="2025076"/>
            <a:ext cx="7326490" cy="48231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7730B2-B174-4038-862B-381EB806B4FC}"/>
              </a:ext>
            </a:extLst>
          </p:cNvPr>
          <p:cNvSpPr txBox="1"/>
          <p:nvPr/>
        </p:nvSpPr>
        <p:spPr>
          <a:xfrm>
            <a:off x="6163733" y="5556557"/>
            <a:ext cx="24016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October, 2004 – </a:t>
            </a:r>
          </a:p>
          <a:p>
            <a:r>
              <a:rPr lang="en-US" b="1" dirty="0"/>
              <a:t>Crimson Patch, </a:t>
            </a:r>
          </a:p>
          <a:p>
            <a:r>
              <a:rPr lang="en-US" b="1" dirty="0"/>
              <a:t>Tailed Orange, and </a:t>
            </a:r>
          </a:p>
          <a:p>
            <a:r>
              <a:rPr lang="en-US" b="1" dirty="0"/>
              <a:t>Gulf Fritillary</a:t>
            </a:r>
          </a:p>
        </p:txBody>
      </p:sp>
    </p:spTree>
    <p:extLst>
      <p:ext uri="{BB962C8B-B14F-4D97-AF65-F5344CB8AC3E}">
        <p14:creationId xmlns:p14="http://schemas.microsoft.com/office/powerpoint/2010/main" val="3340995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B8056E1-E4CE-451C-B1F2-0D5DC3ACE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072" y="2005306"/>
            <a:ext cx="4487175" cy="47815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A7D30-556F-47D7-95B9-FBA0DEBE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Boom or Bust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88B2-7888-4FB2-86A4-4A9920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537" y="1406995"/>
            <a:ext cx="6591985" cy="598311"/>
          </a:xfrm>
        </p:spPr>
        <p:txBody>
          <a:bodyPr>
            <a:normAutofit/>
          </a:bodyPr>
          <a:lstStyle/>
          <a:p>
            <a:r>
              <a:rPr lang="en-US" sz="2400" dirty="0"/>
              <a:t>2011: </a:t>
            </a:r>
            <a:r>
              <a:rPr lang="en-US" sz="2400" dirty="0" err="1"/>
              <a:t>Purplewings</a:t>
            </a:r>
            <a:r>
              <a:rPr lang="en-US" sz="2400" dirty="0"/>
              <a:t> and Tailed </a:t>
            </a:r>
            <a:r>
              <a:rPr lang="en-US" sz="2400" dirty="0" err="1"/>
              <a:t>Cecropian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0A90D2-AEE1-4B4F-B356-2AE92A2C7D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168" y="2005306"/>
            <a:ext cx="7306303" cy="48526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9E6F47-FBE1-4CDE-B6D9-6ABEE275C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2800" y="4852648"/>
            <a:ext cx="1965521" cy="20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50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7D30-556F-47D7-95B9-FBA0DEBE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Boom or Bust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88B2-7888-4FB2-86A4-4A9920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537" y="1406995"/>
            <a:ext cx="6591985" cy="598311"/>
          </a:xfrm>
        </p:spPr>
        <p:txBody>
          <a:bodyPr>
            <a:normAutofit/>
          </a:bodyPr>
          <a:lstStyle/>
          <a:p>
            <a:r>
              <a:rPr lang="en-US" sz="2400" dirty="0"/>
              <a:t>2017: Shadowed Hairstreak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610F47D-3DF5-4511-AF41-2D5E29CD5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1" y="2788191"/>
            <a:ext cx="5184659" cy="40477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1D7FBB0-2A61-4B8B-AAA4-CD9AB3653AF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60" y="2522271"/>
            <a:ext cx="3764240" cy="526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74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BF022E0-9A0D-4B27-876E-9A343BCC89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86" y="4064893"/>
            <a:ext cx="3539913" cy="2793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DA7D30-556F-47D7-95B9-FBA0DEBE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Boom or Bust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88B2-7888-4FB2-86A4-4A9920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537" y="1406995"/>
            <a:ext cx="6591985" cy="598311"/>
          </a:xfrm>
        </p:spPr>
        <p:txBody>
          <a:bodyPr>
            <a:normAutofit/>
          </a:bodyPr>
          <a:lstStyle/>
          <a:p>
            <a:r>
              <a:rPr lang="en-US" sz="2400" dirty="0"/>
              <a:t>2020: Hurricane Hanna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7730B2-B174-4038-862B-381EB806B4FC}"/>
              </a:ext>
            </a:extLst>
          </p:cNvPr>
          <p:cNvSpPr txBox="1"/>
          <p:nvPr/>
        </p:nvSpPr>
        <p:spPr>
          <a:xfrm>
            <a:off x="2516101" y="5122334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Gold-spotted </a:t>
            </a:r>
            <a:r>
              <a:rPr lang="en-US" b="1" dirty="0" err="1"/>
              <a:t>Aguna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73A579-0D03-46ED-AC20-6BD1401AB2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07" t="12950" r="8007" b="13235"/>
          <a:stretch/>
        </p:blipFill>
        <p:spPr>
          <a:xfrm>
            <a:off x="220973" y="1905000"/>
            <a:ext cx="5260622" cy="32173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E9EA17-E567-4858-BF80-16EFE74CFF6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973" y="5122334"/>
            <a:ext cx="2295128" cy="173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438CD4B-7A5C-4CBE-BCEA-2F96D0C66E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4087" y="1913230"/>
            <a:ext cx="3539913" cy="2711756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917498E3-D11D-4B60-AE32-85851F88ECD7}"/>
              </a:ext>
            </a:extLst>
          </p:cNvPr>
          <p:cNvSpPr/>
          <p:nvPr/>
        </p:nvSpPr>
        <p:spPr>
          <a:xfrm rot="19937548">
            <a:off x="6584865" y="2646608"/>
            <a:ext cx="1761067" cy="1244999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D9B808-9A92-425D-9941-466496314F28}"/>
              </a:ext>
            </a:extLst>
          </p:cNvPr>
          <p:cNvSpPr txBox="1"/>
          <p:nvPr/>
        </p:nvSpPr>
        <p:spPr>
          <a:xfrm>
            <a:off x="6652452" y="6129910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Tailed </a:t>
            </a:r>
            <a:r>
              <a:rPr lang="en-US" b="1" dirty="0" err="1"/>
              <a:t>Aguna</a:t>
            </a:r>
            <a:endParaRPr lang="en-US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57E072A-FB34-4559-9188-B7EED7FA2A92}"/>
              </a:ext>
            </a:extLst>
          </p:cNvPr>
          <p:cNvCxnSpPr/>
          <p:nvPr/>
        </p:nvCxnSpPr>
        <p:spPr>
          <a:xfrm>
            <a:off x="5536352" y="1905000"/>
            <a:ext cx="0" cy="4953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726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A7D30-556F-47D7-95B9-FBA0DEBE7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37" y="624110"/>
            <a:ext cx="7775463" cy="1280890"/>
          </a:xfrm>
        </p:spPr>
        <p:txBody>
          <a:bodyPr/>
          <a:lstStyle/>
          <a:p>
            <a:r>
              <a:rPr lang="en-US" dirty="0"/>
              <a:t>Boom (or perhaps new resident!)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BD88B2-7888-4FB2-86A4-4A9920298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537" y="1406995"/>
            <a:ext cx="6591985" cy="598311"/>
          </a:xfrm>
        </p:spPr>
        <p:txBody>
          <a:bodyPr>
            <a:normAutofit/>
          </a:bodyPr>
          <a:lstStyle/>
          <a:p>
            <a:r>
              <a:rPr lang="en-US" sz="2400" dirty="0"/>
              <a:t>2024-25: Mexican Crescent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43929-8874-4557-BD76-7D91E37A6D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72" y="1959776"/>
            <a:ext cx="3889030" cy="3140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68C54-0472-48F9-8720-EF16F4EBE5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8802" y="1959776"/>
            <a:ext cx="4509364" cy="31407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86C63-4514-48B5-8A05-E048C59CEE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95" y="3697336"/>
            <a:ext cx="1494038" cy="1416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A5909B-CD8A-429B-8DF5-F9A88308E19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5100557"/>
            <a:ext cx="2345737" cy="1621709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7CC5A2A-E344-47CB-AA0E-91024E7E4F80}"/>
              </a:ext>
            </a:extLst>
          </p:cNvPr>
          <p:cNvSpPr/>
          <p:nvPr/>
        </p:nvSpPr>
        <p:spPr>
          <a:xfrm>
            <a:off x="416217" y="5805269"/>
            <a:ext cx="349956" cy="4426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C05AF8-7C16-4A44-9566-E2C51A9335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698" y="5126642"/>
            <a:ext cx="1762206" cy="15878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EDE8BD-FFA9-446C-A2D8-CBE29E607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8798" y="5113375"/>
            <a:ext cx="1870004" cy="15878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B6C181A-3677-411D-9EE4-3C1ACE8101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12041" y="5074920"/>
            <a:ext cx="1651745" cy="16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2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63B18-C6F4-4534-A3D9-20D5FCC10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 Histories: a real joy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7CC89-0FE6-4164-904A-541B6D1FB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201" y="2906110"/>
            <a:ext cx="3985419" cy="1839310"/>
          </a:xfrm>
        </p:spPr>
        <p:txBody>
          <a:bodyPr/>
          <a:lstStyle/>
          <a:p>
            <a:r>
              <a:rPr lang="en-US" dirty="0"/>
              <a:t>Berry Nall</a:t>
            </a:r>
          </a:p>
          <a:p>
            <a:r>
              <a:rPr lang="en-US" dirty="0"/>
              <a:t>leps.thenalls.net</a:t>
            </a:r>
          </a:p>
          <a:p>
            <a:r>
              <a:rPr lang="en-US" dirty="0"/>
              <a:t>berry@fhbaptist.com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068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B02CA-0846-430B-A274-D705E21B7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E07B-5E65-4BF9-919F-68EBE2592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4850" y="1540189"/>
            <a:ext cx="7109861" cy="3777622"/>
          </a:xfrm>
        </p:spPr>
        <p:txBody>
          <a:bodyPr/>
          <a:lstStyle/>
          <a:p>
            <a:r>
              <a:rPr lang="en-US" dirty="0"/>
              <a:t>In childhood chased butterflies and moths around MD-VA</a:t>
            </a:r>
          </a:p>
          <a:p>
            <a:r>
              <a:rPr lang="en-US" dirty="0"/>
              <a:t>Moved to TX in 1987 to pastor Falcon Heights Baptist Church</a:t>
            </a:r>
          </a:p>
          <a:p>
            <a:r>
              <a:rPr lang="en-US" dirty="0"/>
              <a:t>Became </a:t>
            </a:r>
            <a:r>
              <a:rPr lang="en-US" dirty="0" err="1"/>
              <a:t>bivocational</a:t>
            </a:r>
            <a:r>
              <a:rPr lang="en-US" dirty="0"/>
              <a:t> in 2001, teaching science (and now Engineering and Computer Science) at Roma High School</a:t>
            </a:r>
          </a:p>
          <a:p>
            <a:r>
              <a:rPr lang="en-US" dirty="0"/>
              <a:t>Lepidoptery interest revived when I obtained a digital point-and-shoot 2003 or 2004</a:t>
            </a:r>
          </a:p>
          <a:p>
            <a:r>
              <a:rPr lang="en-US" dirty="0"/>
              <a:t>Began photographing butterflies I found and trying to identify them; also began growing plants to attract them</a:t>
            </a:r>
          </a:p>
          <a:p>
            <a:r>
              <a:rPr lang="en-US" dirty="0"/>
              <a:t>By early 2007, I felt comfortable enough with common IDs to start keeping a monthly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1CEAE-09D1-4841-AC0F-7C698A59FF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38390" y="1487046"/>
            <a:ext cx="1621208" cy="1505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08BB80-0F6E-4C45-8DA6-9BFEFAAC988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7" y="3050637"/>
            <a:ext cx="1501699" cy="16212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24E183-DE13-4BEE-9D77-CE4D798E24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6" y="4671844"/>
            <a:ext cx="1501700" cy="15290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B55170-6E04-4A6B-A3EB-C971151B8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74"/>
          <a:stretch/>
        </p:blipFill>
        <p:spPr>
          <a:xfrm>
            <a:off x="1945201" y="1959032"/>
            <a:ext cx="6432573" cy="3777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9B2B8-F2B0-4669-A3ED-2F16218B6AD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4088" y="4607272"/>
            <a:ext cx="3359912" cy="22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C7BE-783A-47DB-ADB7-B4E7A78C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2007-08: Magical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FF49D-65DF-4A4C-8EA6-96F78EE5F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1" y="1367577"/>
            <a:ext cx="3556000" cy="346406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105 yard species in October; 15-17 HS species in one day at FSP</a:t>
            </a:r>
          </a:p>
          <a:p>
            <a:r>
              <a:rPr lang="en-US" dirty="0"/>
              <a:t>Some incredible yard rarities in November</a:t>
            </a:r>
          </a:p>
          <a:p>
            <a:r>
              <a:rPr lang="en-US" dirty="0"/>
              <a:t>People came </a:t>
            </a:r>
            <a:r>
              <a:rPr lang="en-US" i="1" dirty="0"/>
              <a:t>to my “garden”</a:t>
            </a:r>
            <a:r>
              <a:rPr lang="en-US" dirty="0"/>
              <a:t> to see these </a:t>
            </a:r>
          </a:p>
          <a:p>
            <a:r>
              <a:rPr lang="en-US" dirty="0"/>
              <a:t>--then rushing from Guatemalan Leafwing to NBC to see One-spotted </a:t>
            </a:r>
            <a:r>
              <a:rPr lang="en-US" dirty="0" err="1"/>
              <a:t>Prepona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A999E1-A3DC-4595-9625-5C314AB28B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378693"/>
            <a:ext cx="4010622" cy="2423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D2E8FD-3F40-4214-9709-FFB1D4EB36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4267317"/>
            <a:ext cx="3852716" cy="2590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38977-999A-4040-985D-109657B071B3}"/>
              </a:ext>
            </a:extLst>
          </p:cNvPr>
          <p:cNvSpPr txBox="1"/>
          <p:nvPr/>
        </p:nvSpPr>
        <p:spPr>
          <a:xfrm>
            <a:off x="2671120" y="4302949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11-18-2007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D6BB8-555C-4BA4-8A79-8394F1EF6BF0}"/>
              </a:ext>
            </a:extLst>
          </p:cNvPr>
          <p:cNvSpPr txBox="1"/>
          <p:nvPr/>
        </p:nvSpPr>
        <p:spPr>
          <a:xfrm>
            <a:off x="2829026" y="144865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11-7-2007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1AFB13-725F-4E3D-8600-1A1942F758F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262" y="4672281"/>
            <a:ext cx="2348367" cy="21857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93EA3D-8E66-47C2-8613-A333E61B8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347" y="1367576"/>
            <a:ext cx="1165517" cy="12920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C4156A-6471-4EF9-BB2D-2A8EC024B3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8781" y="2614427"/>
            <a:ext cx="1690083" cy="12023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8F8CABF-1DE3-43D6-81B7-C9F13E1143C8}"/>
              </a:ext>
            </a:extLst>
          </p:cNvPr>
          <p:cNvSpPr txBox="1"/>
          <p:nvPr/>
        </p:nvSpPr>
        <p:spPr>
          <a:xfrm>
            <a:off x="285482" y="3547661"/>
            <a:ext cx="2829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Arizona sister, Guatemalan Cracker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7BD82A-8DFB-424C-BEB5-7C26CBD583BF}"/>
              </a:ext>
            </a:extLst>
          </p:cNvPr>
          <p:cNvSpPr txBox="1"/>
          <p:nvPr/>
        </p:nvSpPr>
        <p:spPr>
          <a:xfrm>
            <a:off x="4478255" y="3598684"/>
            <a:ext cx="9444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Malachite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CD75C8-D19D-4190-B07A-E5E8200E1777}"/>
              </a:ext>
            </a:extLst>
          </p:cNvPr>
          <p:cNvSpPr txBox="1"/>
          <p:nvPr/>
        </p:nvSpPr>
        <p:spPr>
          <a:xfrm>
            <a:off x="3959877" y="1304600"/>
            <a:ext cx="15135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Common Banner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7D3653-E2EC-4C26-9180-BE55FCFB32C4}"/>
              </a:ext>
            </a:extLst>
          </p:cNvPr>
          <p:cNvSpPr txBox="1"/>
          <p:nvPr/>
        </p:nvSpPr>
        <p:spPr>
          <a:xfrm>
            <a:off x="492338" y="6618990"/>
            <a:ext cx="4528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Band-celled Sister,             Guatemalan (</a:t>
            </a:r>
            <a:r>
              <a:rPr lang="en-US" sz="1200" dirty="0" err="1"/>
              <a:t>Forrer’s</a:t>
            </a:r>
            <a:r>
              <a:rPr lang="en-US" sz="1200" dirty="0"/>
              <a:t>) Leafwing</a:t>
            </a:r>
          </a:p>
        </p:txBody>
      </p:sp>
    </p:spTree>
    <p:extLst>
      <p:ext uri="{BB962C8B-B14F-4D97-AF65-F5344CB8AC3E}">
        <p14:creationId xmlns:p14="http://schemas.microsoft.com/office/powerpoint/2010/main" val="59207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AE9D619-E396-4E8B-AE82-D82563141C2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980" y="3021928"/>
            <a:ext cx="2559706" cy="200096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0F1B74-EFF1-4BB0-82A7-AF3A6713F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688" y="623888"/>
            <a:ext cx="6589712" cy="1281112"/>
          </a:xfrm>
        </p:spPr>
        <p:txBody>
          <a:bodyPr/>
          <a:lstStyle/>
          <a:p>
            <a:r>
              <a:rPr lang="en-US" dirty="0"/>
              <a:t>2007-08: Magical Times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A8F901-84E3-4CF5-9BA1-CB8B62C3180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036" y="4869450"/>
            <a:ext cx="2551068" cy="19885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BD7EEE-AEA4-4A74-A5D1-C0AF0F4433E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65" y="1195142"/>
            <a:ext cx="2496850" cy="18336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413B45-A8A6-4338-B084-EE0B354DDE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947" y="4588014"/>
            <a:ext cx="3433119" cy="2269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3CAF70-DCF1-4C4F-9933-6B2FD6ABDB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015" y="4630277"/>
            <a:ext cx="3696326" cy="2227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3CF19A-5073-47B2-8453-E0DF523D8F9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3411" y="2056410"/>
            <a:ext cx="3430589" cy="257386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0F662A-4523-44B6-8B6F-F1AE5D1FCCD5}"/>
              </a:ext>
            </a:extLst>
          </p:cNvPr>
          <p:cNvSpPr txBox="1"/>
          <p:nvPr/>
        </p:nvSpPr>
        <p:spPr>
          <a:xfrm>
            <a:off x="2870835" y="1590767"/>
            <a:ext cx="26867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Clockwise from right:</a:t>
            </a:r>
          </a:p>
          <a:p>
            <a:r>
              <a:rPr lang="en-US" sz="2000" dirty="0"/>
              <a:t>Stallings’ Flat, </a:t>
            </a:r>
            <a:r>
              <a:rPr lang="en-US" sz="2000" dirty="0" err="1"/>
              <a:t>Telea</a:t>
            </a:r>
            <a:r>
              <a:rPr lang="en-US" sz="2000" dirty="0"/>
              <a:t> Hairstreak, Ruddy (r) and Dusky-blue Hairstreaks, and Rosita Patch (caterpillar, ventral, and dorsal views)</a:t>
            </a:r>
          </a:p>
        </p:txBody>
      </p:sp>
    </p:spTree>
    <p:extLst>
      <p:ext uri="{BB962C8B-B14F-4D97-AF65-F5344CB8AC3E}">
        <p14:creationId xmlns:p14="http://schemas.microsoft.com/office/powerpoint/2010/main" val="424283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4FE02D-8062-485C-9880-1A7CA69B45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52" y="3728348"/>
            <a:ext cx="4290158" cy="31296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8A4CBB-213D-48AD-B9F1-33DD2009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967" y="568672"/>
            <a:ext cx="6589199" cy="1280890"/>
          </a:xfrm>
        </p:spPr>
        <p:txBody>
          <a:bodyPr/>
          <a:lstStyle/>
          <a:p>
            <a:r>
              <a:rPr lang="en-US" dirty="0" err="1"/>
              <a:t>Quandry</a:t>
            </a:r>
            <a:r>
              <a:rPr lang="en-US" dirty="0"/>
              <a:t>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76C5-5EDE-4D09-AC96-344A1ED9B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5692" y="1217257"/>
            <a:ext cx="6778324" cy="2960511"/>
          </a:xfrm>
        </p:spPr>
        <p:txBody>
          <a:bodyPr>
            <a:normAutofit/>
          </a:bodyPr>
          <a:lstStyle/>
          <a:p>
            <a:r>
              <a:rPr lang="en-US" sz="2400" dirty="0"/>
              <a:t>How do more when ability to travel is extremely limited?</a:t>
            </a:r>
          </a:p>
          <a:p>
            <a:r>
              <a:rPr lang="en-US" sz="2400" dirty="0"/>
              <a:t>A) Attract more butterflies to yard (improve garden)</a:t>
            </a:r>
          </a:p>
          <a:p>
            <a:r>
              <a:rPr lang="en-US" sz="2400" dirty="0"/>
              <a:t>B) Learn more about butterflies in yard (rear more caterpillars)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47586-2335-41C6-B85B-C86A48DACCF0}"/>
              </a:ext>
            </a:extLst>
          </p:cNvPr>
          <p:cNvSpPr txBox="1"/>
          <p:nvPr/>
        </p:nvSpPr>
        <p:spPr>
          <a:xfrm>
            <a:off x="153401" y="6225381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Ruby-spotted</a:t>
            </a:r>
          </a:p>
          <a:p>
            <a:r>
              <a:rPr lang="en-US" b="1" dirty="0"/>
              <a:t>Swallowtail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0929E3-9EEA-42F1-A782-268AF62B9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10" y="3741237"/>
            <a:ext cx="4290158" cy="31304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306A28-85A7-473B-9B67-37315D09FE65}"/>
              </a:ext>
            </a:extLst>
          </p:cNvPr>
          <p:cNvSpPr txBox="1"/>
          <p:nvPr/>
        </p:nvSpPr>
        <p:spPr>
          <a:xfrm>
            <a:off x="4700684" y="6225380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Ornythion</a:t>
            </a:r>
            <a:endParaRPr lang="en-US" b="1" dirty="0"/>
          </a:p>
          <a:p>
            <a:r>
              <a:rPr lang="en-US" b="1" dirty="0"/>
              <a:t>Swallowtail</a:t>
            </a:r>
          </a:p>
        </p:txBody>
      </p:sp>
    </p:spTree>
    <p:extLst>
      <p:ext uri="{BB962C8B-B14F-4D97-AF65-F5344CB8AC3E}">
        <p14:creationId xmlns:p14="http://schemas.microsoft.com/office/powerpoint/2010/main" val="22856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0741-C183-44A6-A691-FB6C6BB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266762"/>
            <a:ext cx="6589199" cy="1280890"/>
          </a:xfrm>
        </p:spPr>
        <p:txBody>
          <a:bodyPr/>
          <a:lstStyle/>
          <a:p>
            <a:r>
              <a:rPr lang="en-US" dirty="0"/>
              <a:t>Garden: add varied nectar and host plants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875030-A401-4D65-9A22-6EC56543DDB2}"/>
              </a:ext>
            </a:extLst>
          </p:cNvPr>
          <p:cNvSpPr/>
          <p:nvPr/>
        </p:nvSpPr>
        <p:spPr>
          <a:xfrm>
            <a:off x="8033212" y="3168876"/>
            <a:ext cx="911093" cy="3506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27201-E866-4792-90DA-E2A3914A541F}"/>
              </a:ext>
            </a:extLst>
          </p:cNvPr>
          <p:cNvSpPr/>
          <p:nvPr/>
        </p:nvSpPr>
        <p:spPr>
          <a:xfrm>
            <a:off x="3673368" y="2480448"/>
            <a:ext cx="5270937" cy="840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5FAD1-4D2F-4863-A6AE-3A590F5EE47C}"/>
              </a:ext>
            </a:extLst>
          </p:cNvPr>
          <p:cNvSpPr/>
          <p:nvPr/>
        </p:nvSpPr>
        <p:spPr>
          <a:xfrm>
            <a:off x="3673367" y="5834504"/>
            <a:ext cx="5270937" cy="840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A47EA-5C35-40A9-AA4F-DEC2182CC627}"/>
              </a:ext>
            </a:extLst>
          </p:cNvPr>
          <p:cNvSpPr txBox="1"/>
          <p:nvPr/>
        </p:nvSpPr>
        <p:spPr>
          <a:xfrm>
            <a:off x="4620552" y="2716196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Chomonques</a:t>
            </a:r>
            <a:r>
              <a:rPr lang="en-US" b="1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EAF89-ECD4-4949-8AF2-9F69C6D8FE78}"/>
              </a:ext>
            </a:extLst>
          </p:cNvPr>
          <p:cNvSpPr txBox="1"/>
          <p:nvPr/>
        </p:nvSpPr>
        <p:spPr>
          <a:xfrm>
            <a:off x="4256217" y="6070252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Crucitas</a:t>
            </a:r>
            <a:r>
              <a:rPr lang="en-US" b="1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F10863-DA97-4CC4-A268-599CF6AFDB1D}"/>
              </a:ext>
            </a:extLst>
          </p:cNvPr>
          <p:cNvSpPr/>
          <p:nvPr/>
        </p:nvSpPr>
        <p:spPr>
          <a:xfrm>
            <a:off x="3909851" y="5894939"/>
            <a:ext cx="2144110" cy="7199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B7E295-FE5B-4676-9D4D-FFAABBC1F3BC}"/>
              </a:ext>
            </a:extLst>
          </p:cNvPr>
          <p:cNvSpPr/>
          <p:nvPr/>
        </p:nvSpPr>
        <p:spPr>
          <a:xfrm>
            <a:off x="4439410" y="2582597"/>
            <a:ext cx="2144110" cy="7199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8DE49-5398-4CBB-8CC1-FC10297BEE8C}"/>
              </a:ext>
            </a:extLst>
          </p:cNvPr>
          <p:cNvSpPr/>
          <p:nvPr/>
        </p:nvSpPr>
        <p:spPr>
          <a:xfrm>
            <a:off x="6495397" y="3555445"/>
            <a:ext cx="1324302" cy="2044890"/>
          </a:xfrm>
          <a:prstGeom prst="rect">
            <a:avLst/>
          </a:pr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D34189-B8BD-44B0-863B-7993A23B2B2F}"/>
              </a:ext>
            </a:extLst>
          </p:cNvPr>
          <p:cNvSpPr/>
          <p:nvPr/>
        </p:nvSpPr>
        <p:spPr>
          <a:xfrm>
            <a:off x="226947" y="2480448"/>
            <a:ext cx="2691147" cy="3959136"/>
          </a:xfrm>
          <a:prstGeom prst="rect">
            <a:avLst/>
          </a:pr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Church Parking Lot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D1614-2B34-4986-8CCF-6D0143CCAE6C}"/>
              </a:ext>
            </a:extLst>
          </p:cNvPr>
          <p:cNvSpPr/>
          <p:nvPr/>
        </p:nvSpPr>
        <p:spPr>
          <a:xfrm>
            <a:off x="0" y="1731537"/>
            <a:ext cx="9285890" cy="604078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858F1-4276-4944-9AB1-BE37626438B8}"/>
              </a:ext>
            </a:extLst>
          </p:cNvPr>
          <p:cNvSpPr txBox="1"/>
          <p:nvPr/>
        </p:nvSpPr>
        <p:spPr>
          <a:xfrm>
            <a:off x="3782779" y="3843256"/>
            <a:ext cx="2112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Garden: doesn’t look like much without rain!</a:t>
            </a:r>
          </a:p>
        </p:txBody>
      </p:sp>
    </p:spTree>
    <p:extLst>
      <p:ext uri="{BB962C8B-B14F-4D97-AF65-F5344CB8AC3E}">
        <p14:creationId xmlns:p14="http://schemas.microsoft.com/office/powerpoint/2010/main" val="204864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0741-C183-44A6-A691-FB6C6BB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266762"/>
            <a:ext cx="6589199" cy="1280890"/>
          </a:xfrm>
        </p:spPr>
        <p:txBody>
          <a:bodyPr/>
          <a:lstStyle/>
          <a:p>
            <a:r>
              <a:rPr lang="en-US" dirty="0"/>
              <a:t>Garden: add varied nectar and host plants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875030-A401-4D65-9A22-6EC56543DDB2}"/>
              </a:ext>
            </a:extLst>
          </p:cNvPr>
          <p:cNvSpPr/>
          <p:nvPr/>
        </p:nvSpPr>
        <p:spPr>
          <a:xfrm>
            <a:off x="8033212" y="3168876"/>
            <a:ext cx="911093" cy="3506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027201-E866-4792-90DA-E2A3914A541F}"/>
              </a:ext>
            </a:extLst>
          </p:cNvPr>
          <p:cNvSpPr/>
          <p:nvPr/>
        </p:nvSpPr>
        <p:spPr>
          <a:xfrm>
            <a:off x="3673368" y="2480448"/>
            <a:ext cx="5270937" cy="840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45FAD1-4D2F-4863-A6AE-3A590F5EE47C}"/>
              </a:ext>
            </a:extLst>
          </p:cNvPr>
          <p:cNvSpPr/>
          <p:nvPr/>
        </p:nvSpPr>
        <p:spPr>
          <a:xfrm>
            <a:off x="3673367" y="5834504"/>
            <a:ext cx="5270937" cy="8408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AA47EA-5C35-40A9-AA4F-DEC2182CC627}"/>
              </a:ext>
            </a:extLst>
          </p:cNvPr>
          <p:cNvSpPr txBox="1"/>
          <p:nvPr/>
        </p:nvSpPr>
        <p:spPr>
          <a:xfrm>
            <a:off x="4620552" y="2716196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Chomonques</a:t>
            </a:r>
            <a:r>
              <a:rPr lang="en-US" b="1" dirty="0"/>
              <a:t>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1EAF89-ECD4-4949-8AF2-9F69C6D8FE78}"/>
              </a:ext>
            </a:extLst>
          </p:cNvPr>
          <p:cNvSpPr txBox="1"/>
          <p:nvPr/>
        </p:nvSpPr>
        <p:spPr>
          <a:xfrm>
            <a:off x="4256217" y="6070252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Crucitas</a:t>
            </a:r>
            <a:r>
              <a:rPr lang="en-US" b="1" dirty="0"/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4F10863-DA97-4CC4-A268-599CF6AFDB1D}"/>
              </a:ext>
            </a:extLst>
          </p:cNvPr>
          <p:cNvSpPr/>
          <p:nvPr/>
        </p:nvSpPr>
        <p:spPr>
          <a:xfrm>
            <a:off x="3909851" y="5894939"/>
            <a:ext cx="2144110" cy="7199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DB7E295-FE5B-4676-9D4D-FFAABBC1F3BC}"/>
              </a:ext>
            </a:extLst>
          </p:cNvPr>
          <p:cNvSpPr/>
          <p:nvPr/>
        </p:nvSpPr>
        <p:spPr>
          <a:xfrm>
            <a:off x="4439410" y="2582597"/>
            <a:ext cx="2144110" cy="71995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D8DE49-5398-4CBB-8CC1-FC10297BEE8C}"/>
              </a:ext>
            </a:extLst>
          </p:cNvPr>
          <p:cNvSpPr/>
          <p:nvPr/>
        </p:nvSpPr>
        <p:spPr>
          <a:xfrm>
            <a:off x="6495397" y="3555445"/>
            <a:ext cx="1324302" cy="2044890"/>
          </a:xfrm>
          <a:prstGeom prst="rect">
            <a:avLst/>
          </a:prstGeom>
          <a:solidFill>
            <a:schemeClr val="accent4">
              <a:lumMod val="60000"/>
              <a:lumOff val="4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1D1614-2B34-4986-8CCF-6D0143CCAE6C}"/>
              </a:ext>
            </a:extLst>
          </p:cNvPr>
          <p:cNvSpPr/>
          <p:nvPr/>
        </p:nvSpPr>
        <p:spPr>
          <a:xfrm>
            <a:off x="0" y="1731537"/>
            <a:ext cx="9285890" cy="604078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Road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8858F1-4276-4944-9AB1-BE37626438B8}"/>
              </a:ext>
            </a:extLst>
          </p:cNvPr>
          <p:cNvSpPr txBox="1"/>
          <p:nvPr/>
        </p:nvSpPr>
        <p:spPr>
          <a:xfrm>
            <a:off x="3782779" y="3843256"/>
            <a:ext cx="2112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Garden: doesn’t look like much without rain!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68C96-CFB0-4E65-83CC-771555BAB9C9}"/>
              </a:ext>
            </a:extLst>
          </p:cNvPr>
          <p:cNvSpPr txBox="1"/>
          <p:nvPr/>
        </p:nvSpPr>
        <p:spPr>
          <a:xfrm>
            <a:off x="211148" y="2716196"/>
            <a:ext cx="3248705" cy="3693319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Native/Naturalized Hosts for:</a:t>
            </a:r>
          </a:p>
          <a:p>
            <a:endParaRPr lang="en-US" dirty="0"/>
          </a:p>
          <a:p>
            <a:r>
              <a:rPr lang="en-US" dirty="0" err="1"/>
              <a:t>Manfreda</a:t>
            </a:r>
            <a:r>
              <a:rPr lang="en-US" dirty="0"/>
              <a:t> Giant-Skipper</a:t>
            </a:r>
          </a:p>
          <a:p>
            <a:r>
              <a:rPr lang="en-US" dirty="0"/>
              <a:t>Elf, Banded &amp; Crimson Patch, Mexican Bluewing, Leafwings, 2-3 Swallowtails, Southern Dogface, LOS, 3 Yellows, 3 Checkerspots, Vesta Crescent, 8+ Hairstreaks, 2 Whites, 6+Frits/</a:t>
            </a:r>
            <a:r>
              <a:rPr lang="en-US" dirty="0" err="1"/>
              <a:t>Heliconians</a:t>
            </a:r>
            <a:r>
              <a:rPr lang="en-US" dirty="0"/>
              <a:t>, 10+ </a:t>
            </a:r>
            <a:r>
              <a:rPr lang="en-US" dirty="0" err="1"/>
              <a:t>Spreadwing</a:t>
            </a:r>
            <a:r>
              <a:rPr lang="en-US" dirty="0"/>
              <a:t> skippers, grass </a:t>
            </a:r>
          </a:p>
        </p:txBody>
      </p:sp>
    </p:spTree>
    <p:extLst>
      <p:ext uri="{BB962C8B-B14F-4D97-AF65-F5344CB8AC3E}">
        <p14:creationId xmlns:p14="http://schemas.microsoft.com/office/powerpoint/2010/main" val="377641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90741-C183-44A6-A691-FB6C6BB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013" y="266762"/>
            <a:ext cx="6589199" cy="1280890"/>
          </a:xfrm>
        </p:spPr>
        <p:txBody>
          <a:bodyPr/>
          <a:lstStyle/>
          <a:p>
            <a:r>
              <a:rPr lang="en-US" dirty="0"/>
              <a:t>Garden: add varied nectar and especially host plants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268C96-CFB0-4E65-83CC-771555BAB9C9}"/>
              </a:ext>
            </a:extLst>
          </p:cNvPr>
          <p:cNvSpPr txBox="1"/>
          <p:nvPr/>
        </p:nvSpPr>
        <p:spPr>
          <a:xfrm>
            <a:off x="1444013" y="1943686"/>
            <a:ext cx="6312621" cy="830997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Also Numerous “sensitive” natives + non-natives in containers or in dogs’ yard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E7F947-1204-48EA-9F7F-E0438730604B}"/>
              </a:ext>
            </a:extLst>
          </p:cNvPr>
          <p:cNvSpPr txBox="1"/>
          <p:nvPr/>
        </p:nvSpPr>
        <p:spPr>
          <a:xfrm>
            <a:off x="1444013" y="2868505"/>
            <a:ext cx="6312621" cy="3416320"/>
          </a:xfrm>
          <a:prstGeom prst="rect">
            <a:avLst/>
          </a:prstGeom>
          <a:solidFill>
            <a:schemeClr val="accent6">
              <a:lumMod val="7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Results:</a:t>
            </a:r>
          </a:p>
          <a:p>
            <a:r>
              <a:rPr lang="en-US" sz="2400" dirty="0"/>
              <a:t>First yard record for Guava Skipper: ovipositing on potted Guava tree.</a:t>
            </a:r>
          </a:p>
          <a:p>
            <a:r>
              <a:rPr lang="en-US" sz="2400" dirty="0"/>
              <a:t>First yard record for Red-lined Scrub Hairstreak: caterpillar</a:t>
            </a:r>
          </a:p>
          <a:p>
            <a:r>
              <a:rPr lang="en-US" sz="2400" dirty="0"/>
              <a:t>To date, I have recorded 99 species of butterfly immatures in yard (oviposition and caterpillars).</a:t>
            </a:r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BA2A93B-969B-4B36-908C-43DAA285DCC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158" y="3989495"/>
            <a:ext cx="2779681" cy="286850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77F82FB-6E9E-4A96-AD92-22E2A4C84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85" b="11365"/>
          <a:stretch/>
        </p:blipFill>
        <p:spPr>
          <a:xfrm>
            <a:off x="1531163" y="1415454"/>
            <a:ext cx="3040835" cy="25740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55FC2E0-BA33-44B3-BFCF-244F1DF4B26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8" y="1415454"/>
            <a:ext cx="2891824" cy="257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2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EDBD3-F32B-484F-A91D-B372CA859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0BC9F-5F89-4ADE-99A7-5DC5F5619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304" y="1986845"/>
            <a:ext cx="6987096" cy="3544712"/>
          </a:xfrm>
        </p:spPr>
        <p:txBody>
          <a:bodyPr>
            <a:noAutofit/>
          </a:bodyPr>
          <a:lstStyle/>
          <a:p>
            <a:r>
              <a:rPr lang="en-US" sz="2400" dirty="0"/>
              <a:t>Strategic plantings of nectar and host plants can truly benefit our butterfly species</a:t>
            </a:r>
          </a:p>
          <a:p>
            <a:r>
              <a:rPr lang="en-US" sz="2400" dirty="0"/>
              <a:t>Development in the LRGV is eating up much land that formerly was used by wildlife such as butterflies</a:t>
            </a:r>
          </a:p>
          <a:p>
            <a:r>
              <a:rPr lang="en-US" sz="2400" dirty="0"/>
              <a:t>This is one reason it is so important to plant natives as well as support NBC and our other valley parks that support butterflies!</a:t>
            </a:r>
          </a:p>
        </p:txBody>
      </p:sp>
    </p:spTree>
    <p:extLst>
      <p:ext uri="{BB962C8B-B14F-4D97-AF65-F5344CB8AC3E}">
        <p14:creationId xmlns:p14="http://schemas.microsoft.com/office/powerpoint/2010/main" val="4172550235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11639</TotalTime>
  <Words>675</Words>
  <Application>Microsoft Office PowerPoint</Application>
  <PresentationFormat>On-screen Show (4:3)</PresentationFormat>
  <Paragraphs>94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Century Gothic</vt:lpstr>
      <vt:lpstr>Wingdings 3</vt:lpstr>
      <vt:lpstr>Wisp</vt:lpstr>
      <vt:lpstr>PowerPoint Presentation</vt:lpstr>
      <vt:lpstr>Background</vt:lpstr>
      <vt:lpstr>2007-08: Magical Times</vt:lpstr>
      <vt:lpstr>2007-08: Magical Times</vt:lpstr>
      <vt:lpstr>Quandry: </vt:lpstr>
      <vt:lpstr>Garden: add varied nectar and host plants</vt:lpstr>
      <vt:lpstr>Garden: add varied nectar and host plants</vt:lpstr>
      <vt:lpstr>Garden: add varied nectar and especially host plants</vt:lpstr>
      <vt:lpstr>Observations:</vt:lpstr>
      <vt:lpstr>What will appear this year?: you never know about butterflies</vt:lpstr>
      <vt:lpstr>Boom or Bust</vt:lpstr>
      <vt:lpstr>Boom or Bust</vt:lpstr>
      <vt:lpstr>Boom or Bust</vt:lpstr>
      <vt:lpstr>Boom (or perhaps new resident!)</vt:lpstr>
      <vt:lpstr>Life Histories: a real joy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TBF 2025</dc:title>
  <dc:creator>B Nall</dc:creator>
  <cp:lastModifiedBy>B Nall</cp:lastModifiedBy>
  <cp:revision>11</cp:revision>
  <dcterms:created xsi:type="dcterms:W3CDTF">2025-10-15T01:08:50Z</dcterms:created>
  <dcterms:modified xsi:type="dcterms:W3CDTF">2025-10-31T11:20:01Z</dcterms:modified>
</cp:coreProperties>
</file>